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5" r:id="rId18"/>
    <p:sldId id="296" r:id="rId19"/>
    <p:sldId id="297" r:id="rId20"/>
    <p:sldId id="270" r:id="rId21"/>
    <p:sldId id="276" r:id="rId22"/>
    <p:sldId id="286" r:id="rId23"/>
    <p:sldId id="287" r:id="rId24"/>
    <p:sldId id="288" r:id="rId25"/>
    <p:sldId id="271" r:id="rId26"/>
    <p:sldId id="277" r:id="rId27"/>
    <p:sldId id="294" r:id="rId28"/>
    <p:sldId id="289" r:id="rId29"/>
    <p:sldId id="291" r:id="rId30"/>
    <p:sldId id="292" r:id="rId31"/>
    <p:sldId id="272" r:id="rId32"/>
    <p:sldId id="278" r:id="rId33"/>
    <p:sldId id="260" r:id="rId34"/>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5"/>
            <p14:sldId id="296"/>
            <p14:sldId id="297"/>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1" autoAdjust="0"/>
    <p:restoredTop sz="69065" autoAdjust="0"/>
  </p:normalViewPr>
  <p:slideViewPr>
    <p:cSldViewPr>
      <p:cViewPr varScale="1">
        <p:scale>
          <a:sx n="51" d="100"/>
          <a:sy n="51" d="100"/>
        </p:scale>
        <p:origin x="468" y="66"/>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xmlns:c16r2="http://schemas.microsoft.com/office/drawing/2015/06/char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276057352"/>
        <c:axId val="276057744"/>
      </c:barChart>
      <c:catAx>
        <c:axId val="2760573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ja-JP"/>
          </a:p>
        </c:txPr>
        <c:crossAx val="276057744"/>
        <c:crosses val="autoZero"/>
        <c:auto val="1"/>
        <c:lblAlgn val="ctr"/>
        <c:lblOffset val="100"/>
        <c:noMultiLvlLbl val="0"/>
      </c:catAx>
      <c:valAx>
        <c:axId val="2760577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crossAx val="276057352"/>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2018年1月24日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2018年1月24日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形</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かたさ</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真似</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まね</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これは私が今開発しているシステムです。システム名前は</a:t>
            </a:r>
            <a:r>
              <a:rPr lang="en-US" altLang="ja-JP" dirty="0" smtClean="0"/>
              <a:t>Palms</a:t>
            </a:r>
            <a:r>
              <a:rPr lang="ja-JP" altLang="en-US" dirty="0" smtClean="0"/>
              <a:t>です。機能は大きく分けて、検索、教務管理、ビデオ、掲示配信等があります。</a:t>
            </a: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ログインしたら、</a:t>
            </a:r>
            <a:r>
              <a:rPr lang="ja-JP" altLang="en-US" sz="1200" dirty="0" smtClean="0">
                <a:latin typeface="Meiryo UI" pitchFamily="50" charset="-128"/>
                <a:ea typeface="Meiryo UI" pitchFamily="50" charset="-128"/>
                <a:cs typeface="Meiryo UI" pitchFamily="50" charset="-128"/>
              </a:rPr>
              <a:t>学校システムを</a:t>
            </a:r>
            <a:r>
              <a:rPr lang="ja-JP" altLang="en-US" dirty="0" smtClean="0"/>
              <a:t>自動</a:t>
            </a:r>
            <a:r>
              <a:rPr lang="ja-JP" altLang="en-US" sz="1200" dirty="0" smtClean="0">
                <a:latin typeface="Meiryo UI" pitchFamily="50" charset="-128"/>
                <a:ea typeface="Meiryo UI" pitchFamily="50" charset="-128"/>
                <a:cs typeface="Meiryo UI" pitchFamily="50" charset="-128"/>
              </a:rPr>
              <a:t>連携するので、データは学校のデータベースから</a:t>
            </a:r>
            <a:r>
              <a:rPr lang="en-US" altLang="ja-JP" sz="1200" dirty="0" smtClean="0">
                <a:latin typeface="Meiryo UI" pitchFamily="50" charset="-128"/>
                <a:ea typeface="Meiryo UI" pitchFamily="50" charset="-128"/>
                <a:cs typeface="Meiryo UI" pitchFamily="50" charset="-128"/>
              </a:rPr>
              <a:t>Palms</a:t>
            </a:r>
            <a:r>
              <a:rPr lang="ja-JP" altLang="en-US" sz="1200" dirty="0" smtClean="0">
                <a:latin typeface="Meiryo UI" pitchFamily="50" charset="-128"/>
                <a:ea typeface="Meiryo UI" pitchFamily="50" charset="-128"/>
                <a:cs typeface="Meiryo UI" pitchFamily="50" charset="-128"/>
              </a:rPr>
              <a:t>のデータベースに保存します。</a:t>
            </a:r>
            <a:endParaRPr lang="en-US" altLang="ja-JP" sz="1200" dirty="0" smtClean="0">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学校のシステムはスマートフォン画面のサイズに応じて、自動変換できないが、このシステムはスマートフォン</a:t>
            </a:r>
            <a:r>
              <a:rPr lang="ja-JP" altLang="en-US" sz="1200" dirty="0" smtClean="0">
                <a:latin typeface="Meiryo UI" pitchFamily="50" charset="-128"/>
                <a:ea typeface="Meiryo UI" pitchFamily="50" charset="-128"/>
                <a:cs typeface="Meiryo UI" pitchFamily="50" charset="-128"/>
              </a:rPr>
              <a:t>画面のサイズとともに自動変換できます。</a:t>
            </a:r>
            <a:endParaRPr lang="en-US" altLang="ja-JP" sz="1200" dirty="0" smtClean="0">
              <a:latin typeface="Meiryo UI" pitchFamily="50" charset="-128"/>
              <a:ea typeface="Meiryo UI" pitchFamily="50" charset="-128"/>
              <a:cs typeface="Meiryo UI" pitchFamily="50" charset="-128"/>
            </a:endParaRPr>
          </a:p>
        </p:txBody>
      </p:sp>
      <p:sp>
        <p:nvSpPr>
          <p:cNvPr id="4" name="灯片编号占位符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279328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この画面は授業スケジュール検索の画面です。学生はスマートフォンを利用して、いつでもどこでも利用できます。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18</a:t>
            </a:fld>
            <a:endParaRPr lang="ja-JP" altLang="en-US" noProof="0" dirty="0"/>
          </a:p>
        </p:txBody>
      </p:sp>
    </p:spTree>
    <p:extLst>
      <p:ext uri="{BB962C8B-B14F-4D97-AF65-F5344CB8AC3E}">
        <p14:creationId xmlns:p14="http://schemas.microsoft.com/office/powerpoint/2010/main" val="194829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この画面は学生の個人情報照会の画面です。</a:t>
            </a:r>
            <a:r>
              <a:rPr lang="ja-JP" altLang="en-US" sz="1200" dirty="0" smtClean="0">
                <a:latin typeface="Meiryo UI" pitchFamily="50" charset="-128"/>
                <a:ea typeface="Meiryo UI" pitchFamily="50" charset="-128"/>
                <a:cs typeface="Meiryo UI" pitchFamily="50" charset="-128"/>
              </a:rPr>
              <a:t>学生の個人情報検索もできます。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3577597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20</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23</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25</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特に親子丼が大好きです。あとは、</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29</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30</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31</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32</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2018年1月24日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2018年1月24日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2018年1月24日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2018年1月24日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2018年1月24日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2018年1月24日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2018年1月24日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2018年1月24日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2018年1月24日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2018年1月24日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2018年1月24日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2018年1月24日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5780" y="96267"/>
            <a:ext cx="7306135" cy="383678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972" y="767867"/>
            <a:ext cx="1196190" cy="1680567"/>
          </a:xfrm>
          <a:prstGeom prst="rect">
            <a:avLst/>
          </a:prstGeom>
        </p:spPr>
      </p:pic>
      <p:pic>
        <p:nvPicPr>
          <p:cNvPr id="7" name="図 6"/>
          <p:cNvPicPr>
            <a:picLocks noChangeAspect="1"/>
          </p:cNvPicPr>
          <p:nvPr/>
        </p:nvPicPr>
        <p:blipFill>
          <a:blip r:embed="rId5"/>
          <a:stretch>
            <a:fillRect/>
          </a:stretch>
        </p:blipFill>
        <p:spPr>
          <a:xfrm>
            <a:off x="4242776" y="3273843"/>
            <a:ext cx="7302109" cy="3500055"/>
          </a:xfrm>
          <a:prstGeom prst="rect">
            <a:avLst/>
          </a:prstGeom>
        </p:spPr>
      </p:pic>
      <p:sp>
        <p:nvSpPr>
          <p:cNvPr id="8" name="円形吹き出し 7"/>
          <p:cNvSpPr/>
          <p:nvPr/>
        </p:nvSpPr>
        <p:spPr>
          <a:xfrm>
            <a:off x="7849231" y="1414767"/>
            <a:ext cx="2637670" cy="1438169"/>
          </a:xfrm>
          <a:prstGeom prst="wedgeEllipseCallout">
            <a:avLst>
              <a:gd name="adj1" fmla="val 62544"/>
              <a:gd name="adj2" fmla="val -5489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000" dirty="0">
                <a:solidFill>
                  <a:schemeClr val="bg1"/>
                </a:solidFill>
                <a:latin typeface="Meiryo UI" panose="020B0604030504040204" pitchFamily="50" charset="-128"/>
                <a:ea typeface="Meiryo UI" panose="020B0604030504040204" pitchFamily="50" charset="-128"/>
              </a:rPr>
              <a:t>画面はたくさんのエラー</a:t>
            </a:r>
            <a:r>
              <a:rPr lang="ja-JP" altLang="ja-JP" sz="2000" dirty="0" smtClean="0">
                <a:solidFill>
                  <a:schemeClr val="bg1"/>
                </a:solidFill>
                <a:latin typeface="Meiryo UI" panose="020B0604030504040204" pitchFamily="50" charset="-128"/>
                <a:ea typeface="Meiryo UI" panose="020B0604030504040204" pitchFamily="50" charset="-128"/>
              </a:rPr>
              <a:t>が</a:t>
            </a:r>
            <a:r>
              <a:rPr lang="ja-JP" altLang="en-US" sz="2000" dirty="0" smtClean="0">
                <a:solidFill>
                  <a:schemeClr val="bg1"/>
                </a:solidFill>
                <a:latin typeface="Meiryo UI" panose="020B0604030504040204" pitchFamily="50" charset="-128"/>
                <a:ea typeface="Meiryo UI" panose="020B0604030504040204" pitchFamily="50" charset="-128"/>
              </a:rPr>
              <a:t>あって</a:t>
            </a:r>
            <a:r>
              <a:rPr lang="ja-JP" altLang="ja-JP" sz="2000" dirty="0" smtClean="0">
                <a:solidFill>
                  <a:schemeClr val="bg1"/>
                </a:solidFill>
                <a:latin typeface="Meiryo UI" panose="020B0604030504040204" pitchFamily="50" charset="-128"/>
                <a:ea typeface="Meiryo UI" panose="020B0604030504040204" pitchFamily="50" charset="-128"/>
              </a:rPr>
              <a:t>、自信</a:t>
            </a:r>
            <a:r>
              <a:rPr lang="ja-JP" altLang="en-US" sz="2000" dirty="0" smtClean="0">
                <a:solidFill>
                  <a:schemeClr val="bg1"/>
                </a:solidFill>
                <a:latin typeface="Meiryo UI" panose="020B0604030504040204" pitchFamily="50" charset="-128"/>
                <a:ea typeface="Meiryo UI" panose="020B0604030504040204" pitchFamily="50" charset="-128"/>
              </a:rPr>
              <a:t>がない</a:t>
            </a:r>
            <a:endParaRPr kumimoji="1" lang="ja-JP" altLang="en-US" sz="2000" dirty="0">
              <a:solidFill>
                <a:schemeClr val="bg1"/>
              </a:solidFill>
            </a:endParaRPr>
          </a:p>
        </p:txBody>
      </p:sp>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302325" y="2834950"/>
            <a:ext cx="6389492" cy="407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0566742" y="223207"/>
            <a:ext cx="969957" cy="2325534"/>
          </a:xfrm>
          <a:prstGeom prst="rect">
            <a:avLst/>
          </a:prstGeom>
        </p:spPr>
      </p:pic>
      <p:sp>
        <p:nvSpPr>
          <p:cNvPr id="11" name="雲形吹き出し 10"/>
          <p:cNvSpPr/>
          <p:nvPr/>
        </p:nvSpPr>
        <p:spPr>
          <a:xfrm>
            <a:off x="7462564" y="1150837"/>
            <a:ext cx="2687817" cy="139790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000" dirty="0">
                <a:solidFill>
                  <a:schemeClr val="bg1"/>
                </a:solidFill>
                <a:latin typeface="Meiryo UI" panose="020B0604030504040204" pitchFamily="50" charset="-128"/>
                <a:ea typeface="Meiryo UI" panose="020B0604030504040204" pitchFamily="50" charset="-128"/>
              </a:rPr>
              <a:t>理解できない</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0" y="-12948"/>
            <a:ext cx="7046203" cy="4051154"/>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10" name="雲形吹き出し 9"/>
          <p:cNvSpPr/>
          <p:nvPr/>
        </p:nvSpPr>
        <p:spPr>
          <a:xfrm>
            <a:off x="6598468" y="260648"/>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a:spLocks/>
          </p:cNvSpPr>
          <p:nvPr/>
        </p:nvSpPr>
        <p:spPr bwMode="auto">
          <a:xfrm>
            <a:off x="347686" y="1225717"/>
            <a:ext cx="5210695" cy="2232248"/>
          </a:xfrm>
          <a:custGeom>
            <a:avLst/>
            <a:gdLst>
              <a:gd name="T0" fmla="*/ 2147483647 w 2778"/>
              <a:gd name="T1" fmla="*/ 2147483647 h 1021"/>
              <a:gd name="T2" fmla="*/ 2147483647 w 2778"/>
              <a:gd name="T3" fmla="*/ 0 h 1021"/>
              <a:gd name="T4" fmla="*/ 0 w 2778"/>
              <a:gd name="T5" fmla="*/ 0 h 1021"/>
              <a:gd name="T6" fmla="*/ 0 w 2778"/>
              <a:gd name="T7" fmla="*/ 2147483647 h 1021"/>
              <a:gd name="T8" fmla="*/ 2147483647 w 2778"/>
              <a:gd name="T9" fmla="*/ 2147483647 h 1021"/>
              <a:gd name="T10" fmla="*/ 0 60000 65536"/>
              <a:gd name="T11" fmla="*/ 0 60000 65536"/>
              <a:gd name="T12" fmla="*/ 0 60000 65536"/>
              <a:gd name="T13" fmla="*/ 0 60000 65536"/>
              <a:gd name="T14" fmla="*/ 0 60000 65536"/>
              <a:gd name="T15" fmla="*/ 0 w 2778"/>
              <a:gd name="T16" fmla="*/ 0 h 1021"/>
              <a:gd name="T17" fmla="*/ 2778 w 2778"/>
              <a:gd name="T18" fmla="*/ 1021 h 1021"/>
            </a:gdLst>
            <a:ahLst/>
            <a:cxnLst>
              <a:cxn ang="T10">
                <a:pos x="T0" y="T1"/>
              </a:cxn>
              <a:cxn ang="T11">
                <a:pos x="T2" y="T3"/>
              </a:cxn>
              <a:cxn ang="T12">
                <a:pos x="T4" y="T5"/>
              </a:cxn>
              <a:cxn ang="T13">
                <a:pos x="T6" y="T7"/>
              </a:cxn>
              <a:cxn ang="T14">
                <a:pos x="T8" y="T9"/>
              </a:cxn>
            </a:cxnLst>
            <a:rect l="T15" t="T16" r="T17" b="T18"/>
            <a:pathLst>
              <a:path w="2778" h="1021">
                <a:moveTo>
                  <a:pt x="2778" y="1021"/>
                </a:moveTo>
                <a:lnTo>
                  <a:pt x="2382" y="0"/>
                </a:lnTo>
                <a:lnTo>
                  <a:pt x="0" y="0"/>
                </a:lnTo>
                <a:lnTo>
                  <a:pt x="0" y="1021"/>
                </a:lnTo>
                <a:lnTo>
                  <a:pt x="2778" y="1021"/>
                </a:lnTo>
                <a:close/>
              </a:path>
            </a:pathLst>
          </a:custGeom>
          <a:gradFill>
            <a:gsLst>
              <a:gs pos="0">
                <a:schemeClr val="bg1"/>
              </a:gs>
              <a:gs pos="70000">
                <a:schemeClr val="accent1">
                  <a:lumMod val="20000"/>
                  <a:lumOff val="80000"/>
                </a:schemeClr>
              </a:gs>
              <a:gs pos="100000">
                <a:schemeClr val="accent1">
                  <a:lumMod val="40000"/>
                  <a:lumOff val="60000"/>
                </a:schemeClr>
              </a:gs>
            </a:gsLst>
            <a:lin ang="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7" name="Freeform 17"/>
          <p:cNvSpPr>
            <a:spLocks/>
          </p:cNvSpPr>
          <p:nvPr/>
        </p:nvSpPr>
        <p:spPr bwMode="auto">
          <a:xfrm>
            <a:off x="347686" y="3554918"/>
            <a:ext cx="5698288" cy="1620838"/>
          </a:xfrm>
          <a:custGeom>
            <a:avLst/>
            <a:gdLst>
              <a:gd name="T0" fmla="*/ 2147483647 w 10000"/>
              <a:gd name="T1" fmla="*/ 0 h 10000"/>
              <a:gd name="T2" fmla="*/ 0 w 10000"/>
              <a:gd name="T3" fmla="*/ 0 h 10000"/>
              <a:gd name="T4" fmla="*/ 0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10000" y="0"/>
                </a:moveTo>
                <a:lnTo>
                  <a:pt x="0" y="0"/>
                </a:lnTo>
                <a:lnTo>
                  <a:pt x="0" y="10000"/>
                </a:lnTo>
                <a:lnTo>
                  <a:pt x="7705" y="9844"/>
                </a:lnTo>
                <a:cubicBezTo>
                  <a:pt x="8470" y="6563"/>
                  <a:pt x="9176" y="2855"/>
                  <a:pt x="10000" y="0"/>
                </a:cubicBezTo>
                <a:close/>
              </a:path>
            </a:pathLst>
          </a:custGeom>
          <a:gradFill>
            <a:gsLst>
              <a:gs pos="0">
                <a:schemeClr val="bg1"/>
              </a:gs>
              <a:gs pos="70000">
                <a:schemeClr val="accent1">
                  <a:lumMod val="20000"/>
                  <a:lumOff val="80000"/>
                </a:schemeClr>
              </a:gs>
              <a:gs pos="100000">
                <a:schemeClr val="accent1">
                  <a:lumMod val="40000"/>
                  <a:lumOff val="60000"/>
                </a:schemeClr>
              </a:gs>
            </a:gsLst>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8" name="Freeform 16"/>
          <p:cNvSpPr>
            <a:spLocks/>
          </p:cNvSpPr>
          <p:nvPr/>
        </p:nvSpPr>
        <p:spPr bwMode="auto">
          <a:xfrm>
            <a:off x="326425" y="4012537"/>
            <a:ext cx="5835972" cy="2752725"/>
          </a:xfrm>
          <a:custGeom>
            <a:avLst/>
            <a:gdLst>
              <a:gd name="connsiteX0" fmla="*/ 10000 w 10813"/>
              <a:gd name="connsiteY0" fmla="*/ 342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000 w 10813"/>
              <a:gd name="connsiteY6" fmla="*/ 342 h 10342"/>
              <a:gd name="connsiteX0" fmla="*/ 10272 w 10813"/>
              <a:gd name="connsiteY0" fmla="*/ 0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272 w 10813"/>
              <a:gd name="connsiteY6" fmla="*/ 0 h 10342"/>
              <a:gd name="connsiteX0" fmla="*/ 10112 w 10813"/>
              <a:gd name="connsiteY0" fmla="*/ 26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112 w 10813"/>
              <a:gd name="connsiteY6" fmla="*/ 26 h 10342"/>
              <a:gd name="connsiteX0" fmla="*/ 10112 w 10691"/>
              <a:gd name="connsiteY0" fmla="*/ 0 h 10316"/>
              <a:gd name="connsiteX1" fmla="*/ 8171 w 10691"/>
              <a:gd name="connsiteY1" fmla="*/ 4727 h 10316"/>
              <a:gd name="connsiteX2" fmla="*/ 0 w 10691"/>
              <a:gd name="connsiteY2" fmla="*/ 4727 h 10316"/>
              <a:gd name="connsiteX3" fmla="*/ 0 w 10691"/>
              <a:gd name="connsiteY3" fmla="*/ 10316 h 10316"/>
              <a:gd name="connsiteX4" fmla="*/ 7527 w 10691"/>
              <a:gd name="connsiteY4" fmla="*/ 10316 h 10316"/>
              <a:gd name="connsiteX5" fmla="*/ 10691 w 10691"/>
              <a:gd name="connsiteY5" fmla="*/ 373 h 10316"/>
              <a:gd name="connsiteX6" fmla="*/ 10112 w 10691"/>
              <a:gd name="connsiteY6" fmla="*/ 0 h 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1" h="10316">
                <a:moveTo>
                  <a:pt x="10112" y="0"/>
                </a:moveTo>
                <a:lnTo>
                  <a:pt x="8171" y="4727"/>
                </a:lnTo>
                <a:lnTo>
                  <a:pt x="0" y="4727"/>
                </a:lnTo>
                <a:lnTo>
                  <a:pt x="0" y="10316"/>
                </a:lnTo>
                <a:lnTo>
                  <a:pt x="7527" y="10316"/>
                </a:lnTo>
                <a:lnTo>
                  <a:pt x="10691" y="373"/>
                </a:lnTo>
                <a:lnTo>
                  <a:pt x="10112" y="0"/>
                </a:lnTo>
                <a:close/>
              </a:path>
            </a:pathLst>
          </a:custGeom>
          <a:gradFill>
            <a:gsLst>
              <a:gs pos="0">
                <a:schemeClr val="bg1"/>
              </a:gs>
              <a:gs pos="70000">
                <a:schemeClr val="accent1">
                  <a:lumMod val="20000"/>
                  <a:lumOff val="80000"/>
                </a:schemeClr>
              </a:gs>
              <a:gs pos="100000">
                <a:schemeClr val="accent1">
                  <a:lumMod val="40000"/>
                  <a:lumOff val="60000"/>
                </a:schemeClr>
              </a:gs>
            </a:gsLst>
          </a:gradFill>
          <a:ln w="9525" cap="flat" cmpd="sng">
            <a:noFill/>
            <a:prstDash val="solid"/>
            <a:round/>
            <a:headEnd/>
            <a:tailEnd/>
          </a:ln>
          <a:effectLst/>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9" name="Freeform 15"/>
          <p:cNvSpPr>
            <a:spLocks/>
          </p:cNvSpPr>
          <p:nvPr/>
        </p:nvSpPr>
        <p:spPr bwMode="auto">
          <a:xfrm>
            <a:off x="6396824" y="1357451"/>
            <a:ext cx="5314212" cy="223224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0 w 10000"/>
              <a:gd name="T11" fmla="*/ 2147483647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1971" y="0"/>
                </a:lnTo>
                <a:lnTo>
                  <a:pt x="10000" y="0"/>
                </a:lnTo>
                <a:lnTo>
                  <a:pt x="10000" y="8856"/>
                </a:lnTo>
                <a:lnTo>
                  <a:pt x="1687" y="9146"/>
                </a:lnTo>
                <a:cubicBezTo>
                  <a:pt x="1125" y="9431"/>
                  <a:pt x="663" y="9951"/>
                  <a:pt x="0" y="10000"/>
                </a:cubicBezTo>
                <a:close/>
              </a:path>
            </a:pathLst>
          </a:custGeom>
          <a:gradFill>
            <a:gsLst>
              <a:gs pos="0">
                <a:schemeClr val="bg1"/>
              </a:gs>
              <a:gs pos="70000">
                <a:schemeClr val="accent1">
                  <a:lumMod val="20000"/>
                  <a:lumOff val="80000"/>
                </a:schemeClr>
              </a:gs>
              <a:gs pos="100000">
                <a:schemeClr val="accent1">
                  <a:lumMod val="40000"/>
                  <a:lumOff val="60000"/>
                </a:schemeClr>
              </a:gs>
            </a:gsLst>
            <a:lin ang="720000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10" name="Freeform 14"/>
          <p:cNvSpPr>
            <a:spLocks/>
          </p:cNvSpPr>
          <p:nvPr/>
        </p:nvSpPr>
        <p:spPr bwMode="auto">
          <a:xfrm>
            <a:off x="6205745" y="3496978"/>
            <a:ext cx="5537547" cy="162083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2147483647 w 10000"/>
              <a:gd name="T11" fmla="*/ 2147483647 h 10000"/>
              <a:gd name="T12" fmla="*/ 0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1172"/>
                </a:moveTo>
                <a:lnTo>
                  <a:pt x="1799" y="0"/>
                </a:lnTo>
                <a:lnTo>
                  <a:pt x="10000" y="0"/>
                </a:lnTo>
                <a:lnTo>
                  <a:pt x="10000" y="10000"/>
                </a:lnTo>
                <a:lnTo>
                  <a:pt x="2000" y="9998"/>
                </a:lnTo>
                <a:lnTo>
                  <a:pt x="1232" y="6518"/>
                </a:lnTo>
                <a:lnTo>
                  <a:pt x="0" y="1172"/>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a:noFill/>
            <a:round/>
            <a:headEnd/>
            <a:tailEnd/>
          </a:ln>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sp>
        <p:nvSpPr>
          <p:cNvPr id="11" name="Freeform 13"/>
          <p:cNvSpPr>
            <a:spLocks/>
          </p:cNvSpPr>
          <p:nvPr/>
        </p:nvSpPr>
        <p:spPr bwMode="auto">
          <a:xfrm>
            <a:off x="6260035" y="4319291"/>
            <a:ext cx="5472608" cy="2452992"/>
          </a:xfrm>
          <a:custGeom>
            <a:avLst/>
            <a:gdLst>
              <a:gd name="connsiteX0" fmla="*/ 733 w 10528"/>
              <a:gd name="connsiteY0" fmla="*/ 1157 h 11157"/>
              <a:gd name="connsiteX1" fmla="*/ 1957 w 10528"/>
              <a:gd name="connsiteY1" fmla="*/ 3464 h 11157"/>
              <a:gd name="connsiteX2" fmla="*/ 10528 w 10528"/>
              <a:gd name="connsiteY2" fmla="*/ 3464 h 11157"/>
              <a:gd name="connsiteX3" fmla="*/ 10427 w 10528"/>
              <a:gd name="connsiteY3" fmla="*/ 11157 h 11157"/>
              <a:gd name="connsiteX4" fmla="*/ 2364 w 10528"/>
              <a:gd name="connsiteY4" fmla="*/ 11157 h 11157"/>
              <a:gd name="connsiteX5" fmla="*/ 2159 w 10528"/>
              <a:gd name="connsiteY5" fmla="*/ 6734 h 11157"/>
              <a:gd name="connsiteX6" fmla="*/ 0 w 10528"/>
              <a:gd name="connsiteY6" fmla="*/ 0 h 11157"/>
              <a:gd name="connsiteX7" fmla="*/ 733 w 10528"/>
              <a:gd name="connsiteY7" fmla="*/ 1157 h 11157"/>
              <a:gd name="connsiteX0" fmla="*/ 0 w 10528"/>
              <a:gd name="connsiteY0" fmla="*/ 0 h 11926"/>
              <a:gd name="connsiteX1" fmla="*/ 1957 w 10528"/>
              <a:gd name="connsiteY1" fmla="*/ 4233 h 11926"/>
              <a:gd name="connsiteX2" fmla="*/ 10528 w 10528"/>
              <a:gd name="connsiteY2" fmla="*/ 4233 h 11926"/>
              <a:gd name="connsiteX3" fmla="*/ 10427 w 10528"/>
              <a:gd name="connsiteY3" fmla="*/ 11926 h 11926"/>
              <a:gd name="connsiteX4" fmla="*/ 2364 w 10528"/>
              <a:gd name="connsiteY4" fmla="*/ 11926 h 11926"/>
              <a:gd name="connsiteX5" fmla="*/ 2159 w 10528"/>
              <a:gd name="connsiteY5" fmla="*/ 7503 h 11926"/>
              <a:gd name="connsiteX6" fmla="*/ 0 w 10528"/>
              <a:gd name="connsiteY6" fmla="*/ 769 h 11926"/>
              <a:gd name="connsiteX7" fmla="*/ 0 w 10528"/>
              <a:gd name="connsiteY7" fmla="*/ 0 h 11926"/>
              <a:gd name="connsiteX0" fmla="*/ 0 w 10528"/>
              <a:gd name="connsiteY0" fmla="*/ 0 h 11926"/>
              <a:gd name="connsiteX1" fmla="*/ 1842 w 10528"/>
              <a:gd name="connsiteY1" fmla="*/ 4616 h 11926"/>
              <a:gd name="connsiteX2" fmla="*/ 10528 w 10528"/>
              <a:gd name="connsiteY2" fmla="*/ 4233 h 11926"/>
              <a:gd name="connsiteX3" fmla="*/ 10427 w 10528"/>
              <a:gd name="connsiteY3" fmla="*/ 11926 h 11926"/>
              <a:gd name="connsiteX4" fmla="*/ 2364 w 10528"/>
              <a:gd name="connsiteY4" fmla="*/ 11926 h 11926"/>
              <a:gd name="connsiteX5" fmla="*/ 2159 w 10528"/>
              <a:gd name="connsiteY5" fmla="*/ 7503 h 11926"/>
              <a:gd name="connsiteX6" fmla="*/ 0 w 10528"/>
              <a:gd name="connsiteY6" fmla="*/ 769 h 11926"/>
              <a:gd name="connsiteX7" fmla="*/ 0 w 10528"/>
              <a:gd name="connsiteY7" fmla="*/ 0 h 11926"/>
              <a:gd name="connsiteX0" fmla="*/ 0 w 10529"/>
              <a:gd name="connsiteY0" fmla="*/ 0 h 11926"/>
              <a:gd name="connsiteX1" fmla="*/ 1842 w 10529"/>
              <a:gd name="connsiteY1" fmla="*/ 4616 h 11926"/>
              <a:gd name="connsiteX2" fmla="*/ 10529 w 10529"/>
              <a:gd name="connsiteY2" fmla="*/ 4616 h 11926"/>
              <a:gd name="connsiteX3" fmla="*/ 10427 w 10529"/>
              <a:gd name="connsiteY3" fmla="*/ 11926 h 11926"/>
              <a:gd name="connsiteX4" fmla="*/ 2364 w 10529"/>
              <a:gd name="connsiteY4" fmla="*/ 11926 h 11926"/>
              <a:gd name="connsiteX5" fmla="*/ 2159 w 10529"/>
              <a:gd name="connsiteY5" fmla="*/ 7503 h 11926"/>
              <a:gd name="connsiteX6" fmla="*/ 0 w 10529"/>
              <a:gd name="connsiteY6" fmla="*/ 769 h 11926"/>
              <a:gd name="connsiteX7" fmla="*/ 0 w 10529"/>
              <a:gd name="connsiteY7" fmla="*/ 0 h 11926"/>
              <a:gd name="connsiteX0" fmla="*/ 278 w 10529"/>
              <a:gd name="connsiteY0" fmla="*/ 0 h 11607"/>
              <a:gd name="connsiteX1" fmla="*/ 1842 w 10529"/>
              <a:gd name="connsiteY1" fmla="*/ 4297 h 11607"/>
              <a:gd name="connsiteX2" fmla="*/ 10529 w 10529"/>
              <a:gd name="connsiteY2" fmla="*/ 4297 h 11607"/>
              <a:gd name="connsiteX3" fmla="*/ 10427 w 10529"/>
              <a:gd name="connsiteY3" fmla="*/ 11607 h 11607"/>
              <a:gd name="connsiteX4" fmla="*/ 2364 w 10529"/>
              <a:gd name="connsiteY4" fmla="*/ 11607 h 11607"/>
              <a:gd name="connsiteX5" fmla="*/ 2159 w 10529"/>
              <a:gd name="connsiteY5" fmla="*/ 7184 h 11607"/>
              <a:gd name="connsiteX6" fmla="*/ 0 w 10529"/>
              <a:gd name="connsiteY6" fmla="*/ 450 h 11607"/>
              <a:gd name="connsiteX7" fmla="*/ 278 w 10529"/>
              <a:gd name="connsiteY7" fmla="*/ 0 h 11607"/>
              <a:gd name="connsiteX0" fmla="*/ 278 w 10529"/>
              <a:gd name="connsiteY0" fmla="*/ 0 h 11607"/>
              <a:gd name="connsiteX1" fmla="*/ 1842 w 10529"/>
              <a:gd name="connsiteY1" fmla="*/ 4297 h 11607"/>
              <a:gd name="connsiteX2" fmla="*/ 10529 w 10529"/>
              <a:gd name="connsiteY2" fmla="*/ 4297 h 11607"/>
              <a:gd name="connsiteX3" fmla="*/ 10427 w 10529"/>
              <a:gd name="connsiteY3" fmla="*/ 11607 h 11607"/>
              <a:gd name="connsiteX4" fmla="*/ 2364 w 10529"/>
              <a:gd name="connsiteY4" fmla="*/ 11607 h 11607"/>
              <a:gd name="connsiteX5" fmla="*/ 1986 w 10529"/>
              <a:gd name="connsiteY5" fmla="*/ 7266 h 11607"/>
              <a:gd name="connsiteX6" fmla="*/ 0 w 10529"/>
              <a:gd name="connsiteY6" fmla="*/ 450 h 11607"/>
              <a:gd name="connsiteX7" fmla="*/ 278 w 10529"/>
              <a:gd name="connsiteY7" fmla="*/ 0 h 11607"/>
              <a:gd name="connsiteX0" fmla="*/ 325 w 10576"/>
              <a:gd name="connsiteY0" fmla="*/ 0 h 11607"/>
              <a:gd name="connsiteX1" fmla="*/ 1889 w 10576"/>
              <a:gd name="connsiteY1" fmla="*/ 4297 h 11607"/>
              <a:gd name="connsiteX2" fmla="*/ 10576 w 10576"/>
              <a:gd name="connsiteY2" fmla="*/ 4297 h 11607"/>
              <a:gd name="connsiteX3" fmla="*/ 10474 w 10576"/>
              <a:gd name="connsiteY3" fmla="*/ 11607 h 11607"/>
              <a:gd name="connsiteX4" fmla="*/ 2411 w 10576"/>
              <a:gd name="connsiteY4" fmla="*/ 11607 h 11607"/>
              <a:gd name="connsiteX5" fmla="*/ 2033 w 10576"/>
              <a:gd name="connsiteY5" fmla="*/ 7266 h 11607"/>
              <a:gd name="connsiteX6" fmla="*/ 0 w 10576"/>
              <a:gd name="connsiteY6" fmla="*/ 481 h 11607"/>
              <a:gd name="connsiteX7" fmla="*/ 325 w 10576"/>
              <a:gd name="connsiteY7" fmla="*/ 0 h 11607"/>
              <a:gd name="connsiteX0" fmla="*/ 325 w 10576"/>
              <a:gd name="connsiteY0" fmla="*/ 0 h 11607"/>
              <a:gd name="connsiteX1" fmla="*/ 1889 w 10576"/>
              <a:gd name="connsiteY1" fmla="*/ 4297 h 11607"/>
              <a:gd name="connsiteX2" fmla="*/ 10576 w 10576"/>
              <a:gd name="connsiteY2" fmla="*/ 4297 h 11607"/>
              <a:gd name="connsiteX3" fmla="*/ 10474 w 10576"/>
              <a:gd name="connsiteY3" fmla="*/ 11607 h 11607"/>
              <a:gd name="connsiteX4" fmla="*/ 2411 w 10576"/>
              <a:gd name="connsiteY4" fmla="*/ 11607 h 11607"/>
              <a:gd name="connsiteX5" fmla="*/ 2033 w 10576"/>
              <a:gd name="connsiteY5" fmla="*/ 7266 h 11607"/>
              <a:gd name="connsiteX6" fmla="*/ 0 w 10576"/>
              <a:gd name="connsiteY6" fmla="*/ 481 h 11607"/>
              <a:gd name="connsiteX7" fmla="*/ 325 w 10576"/>
              <a:gd name="connsiteY7" fmla="*/ 0 h 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6" h="11607">
                <a:moveTo>
                  <a:pt x="325" y="0"/>
                </a:moveTo>
                <a:lnTo>
                  <a:pt x="1889" y="4297"/>
                </a:lnTo>
                <a:lnTo>
                  <a:pt x="10576" y="4297"/>
                </a:lnTo>
                <a:cubicBezTo>
                  <a:pt x="10542" y="6861"/>
                  <a:pt x="10508" y="9043"/>
                  <a:pt x="10474" y="11607"/>
                </a:cubicBezTo>
                <a:lnTo>
                  <a:pt x="2411" y="11607"/>
                </a:lnTo>
                <a:cubicBezTo>
                  <a:pt x="2343" y="10133"/>
                  <a:pt x="2101" y="8740"/>
                  <a:pt x="2033" y="7266"/>
                </a:cubicBezTo>
                <a:cubicBezTo>
                  <a:pt x="1355" y="5004"/>
                  <a:pt x="1067" y="4088"/>
                  <a:pt x="0" y="481"/>
                </a:cubicBezTo>
                <a:lnTo>
                  <a:pt x="325" y="0"/>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cap="flat" cmpd="sng">
            <a:noFill/>
            <a:prstDash val="solid"/>
            <a:round/>
            <a:headEnd/>
            <a:tailEnd/>
          </a:ln>
          <a:effectLst/>
        </p:spPr>
        <p:txBody>
          <a:bodyPr wrap="none" anchor="ctr"/>
          <a:lstStyle/>
          <a:p>
            <a:pPr algn="l">
              <a:defRPr/>
            </a:pPr>
            <a:endParaRPr lang="ja-JP" altLang="en-US">
              <a:latin typeface="Meiryo UI" pitchFamily="50" charset="-128"/>
              <a:ea typeface="Meiryo UI" pitchFamily="50" charset="-128"/>
              <a:cs typeface="Meiryo UI" pitchFamily="50" charset="-128"/>
            </a:endParaRPr>
          </a:p>
        </p:txBody>
      </p:sp>
      <p:pic>
        <p:nvPicPr>
          <p:cNvPr id="12" name="Picture 63" descr="F:\kamimura\クリップ画像\flat icon4\Data-Configuration-256.png"/>
          <p:cNvPicPr>
            <a:picLocks noChangeAspect="1" noChangeArrowheads="1"/>
          </p:cNvPicPr>
          <p:nvPr/>
        </p:nvPicPr>
        <p:blipFill>
          <a:blip r:embed="rId3" cstate="print">
            <a:duotone>
              <a:schemeClr val="accent3">
                <a:shade val="45000"/>
                <a:satMod val="135000"/>
              </a:schemeClr>
              <a:prstClr val="white"/>
            </a:duotone>
            <a:extLst/>
          </a:blip>
          <a:srcRect/>
          <a:stretch>
            <a:fillRect/>
          </a:stretch>
        </p:blipFill>
        <p:spPr bwMode="auto">
          <a:xfrm>
            <a:off x="5595213" y="5259794"/>
            <a:ext cx="1483185" cy="1483185"/>
          </a:xfrm>
          <a:prstGeom prst="rect">
            <a:avLst/>
          </a:prstGeom>
          <a:noFill/>
          <a:extLst/>
        </p:spPr>
      </p:pic>
      <p:sp>
        <p:nvSpPr>
          <p:cNvPr id="13" name="上矢印 1"/>
          <p:cNvSpPr>
            <a:spLocks noChangeArrowheads="1"/>
          </p:cNvSpPr>
          <p:nvPr/>
        </p:nvSpPr>
        <p:spPr bwMode="auto">
          <a:xfrm>
            <a:off x="5701768" y="3963455"/>
            <a:ext cx="1046163" cy="1135444"/>
          </a:xfrm>
          <a:prstGeom prst="upArrow">
            <a:avLst>
              <a:gd name="adj1" fmla="val 50000"/>
              <a:gd name="adj2" fmla="val 50000"/>
            </a:avLst>
          </a:prstGeom>
          <a:solidFill>
            <a:srgbClr val="D99694"/>
          </a:solidFill>
          <a:ln w="9525" algn="ctr">
            <a:solidFill>
              <a:srgbClr val="D99694"/>
            </a:solidFill>
            <a:round/>
            <a:headEnd/>
            <a:tailEnd/>
          </a:ln>
        </p:spPr>
        <p:txBody>
          <a:bodyPr wrap="none" lIns="90000" tIns="46800" rIns="90000" bIns="46800" anchor="ctr"/>
          <a:lstStyle/>
          <a:p>
            <a:endParaRPr lang="ja-JP" altLang="en-US" sz="1100" dirty="0">
              <a:solidFill>
                <a:schemeClr val="bg1"/>
              </a:solidFill>
              <a:latin typeface="Meiryo UI" pitchFamily="50" charset="-128"/>
              <a:ea typeface="Meiryo UI" pitchFamily="50" charset="-128"/>
              <a:cs typeface="Meiryo UI" pitchFamily="50" charset="-128"/>
            </a:endParaRPr>
          </a:p>
        </p:txBody>
      </p:sp>
      <p:sp>
        <p:nvSpPr>
          <p:cNvPr id="14" name="Oval 26"/>
          <p:cNvSpPr>
            <a:spLocks noChangeArrowheads="1"/>
          </p:cNvSpPr>
          <p:nvPr/>
        </p:nvSpPr>
        <p:spPr bwMode="auto">
          <a:xfrm>
            <a:off x="362211" y="125635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itchFamily="50" charset="-128"/>
                <a:ea typeface="Meiryo UI" pitchFamily="50" charset="-128"/>
                <a:cs typeface="Meiryo UI" pitchFamily="50" charset="-128"/>
              </a:rPr>
              <a:t>検索</a:t>
            </a:r>
          </a:p>
        </p:txBody>
      </p:sp>
      <p:sp>
        <p:nvSpPr>
          <p:cNvPr id="15" name="Oval 26"/>
          <p:cNvSpPr>
            <a:spLocks noChangeArrowheads="1"/>
          </p:cNvSpPr>
          <p:nvPr/>
        </p:nvSpPr>
        <p:spPr bwMode="auto">
          <a:xfrm>
            <a:off x="362211" y="3602168"/>
            <a:ext cx="1749041"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itchFamily="50" charset="-128"/>
                <a:ea typeface="Meiryo UI" pitchFamily="50" charset="-128"/>
                <a:cs typeface="Meiryo UI" pitchFamily="50" charset="-128"/>
              </a:rPr>
              <a:t>ビデオ</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6" name="Oval 26"/>
          <p:cNvSpPr>
            <a:spLocks noChangeArrowheads="1"/>
          </p:cNvSpPr>
          <p:nvPr/>
        </p:nvSpPr>
        <p:spPr bwMode="auto">
          <a:xfrm>
            <a:off x="328986" y="5235431"/>
            <a:ext cx="1762670"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ja-JP" altLang="en-US" sz="1800" dirty="0" smtClean="0">
                <a:effectLst>
                  <a:outerShdw blurRad="38100" dist="38100" dir="2700000" algn="tl">
                    <a:srgbClr val="FFFFFF"/>
                  </a:outerShdw>
                </a:effectLst>
                <a:latin typeface="Meiryo UI" pitchFamily="50" charset="-128"/>
                <a:ea typeface="Meiryo UI" pitchFamily="50" charset="-128"/>
                <a:cs typeface="Meiryo UI" pitchFamily="50" charset="-128"/>
              </a:rPr>
              <a:t>掲示配信</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7" name="Oval 26"/>
          <p:cNvSpPr>
            <a:spLocks noChangeArrowheads="1"/>
          </p:cNvSpPr>
          <p:nvPr/>
        </p:nvSpPr>
        <p:spPr bwMode="auto">
          <a:xfrm>
            <a:off x="10056167" y="137738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itchFamily="50" charset="-128"/>
                <a:ea typeface="Meiryo UI" pitchFamily="50" charset="-128"/>
                <a:cs typeface="Meiryo UI" pitchFamily="50" charset="-128"/>
              </a:rPr>
              <a:t>教务管理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8" name="Oval 26"/>
          <p:cNvSpPr>
            <a:spLocks noChangeArrowheads="1"/>
          </p:cNvSpPr>
          <p:nvPr/>
        </p:nvSpPr>
        <p:spPr bwMode="auto">
          <a:xfrm>
            <a:off x="10086405" y="3509718"/>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sz="1800" dirty="0" smtClean="0">
                <a:effectLst>
                  <a:outerShdw blurRad="38100" dist="38100" dir="2700000" algn="tl">
                    <a:srgbClr val="FFFFFF"/>
                  </a:outerShdw>
                </a:effectLst>
                <a:latin typeface="Meiryo UI" pitchFamily="50" charset="-128"/>
                <a:ea typeface="Meiryo UI" pitchFamily="50" charset="-128"/>
                <a:cs typeface="Meiryo UI" pitchFamily="50" charset="-128"/>
              </a:rPr>
              <a:t>人事管理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19" name="Oval 26"/>
          <p:cNvSpPr>
            <a:spLocks noChangeArrowheads="1"/>
          </p:cNvSpPr>
          <p:nvPr/>
        </p:nvSpPr>
        <p:spPr bwMode="auto">
          <a:xfrm>
            <a:off x="10086405" y="525979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headEnd/>
            <a:tailEnd/>
          </a:ln>
          <a:effectLst>
            <a:outerShdw blurRad="63500" sx="102000" sy="102000" algn="ctr" rotWithShape="0">
              <a:prstClr val="black">
                <a:alpha val="40000"/>
              </a:prstClr>
            </a:outerShdw>
          </a:effectLst>
        </p:spPr>
        <p:txBody>
          <a:bodyPr wrap="none" anchor="ctr"/>
          <a:lstStyle/>
          <a:p>
            <a:pPr algn="ctr">
              <a:defRPr/>
            </a:pPr>
            <a:r>
              <a:rPr lang="zh-CN" altLang="en-US" dirty="0">
                <a:effectLst>
                  <a:outerShdw blurRad="38100" dist="38100" dir="2700000" algn="tl">
                    <a:srgbClr val="FFFFFF"/>
                  </a:outerShdw>
                </a:effectLst>
                <a:latin typeface="Meiryo UI" pitchFamily="50" charset="-128"/>
                <a:ea typeface="Meiryo UI" pitchFamily="50" charset="-128"/>
                <a:cs typeface="Meiryo UI" pitchFamily="50" charset="-128"/>
              </a:rPr>
              <a:t>設備管理</a:t>
            </a:r>
            <a:endParaRPr lang="ja-JP" altLang="en-US" sz="1800" dirty="0">
              <a:effectLst>
                <a:outerShdw blurRad="38100" dist="38100" dir="2700000" algn="tl">
                  <a:srgbClr val="FFFFFF"/>
                </a:outerShdw>
              </a:effectLst>
              <a:latin typeface="Meiryo UI" pitchFamily="50" charset="-128"/>
              <a:ea typeface="Meiryo UI" pitchFamily="50" charset="-128"/>
              <a:cs typeface="Meiryo UI" pitchFamily="50" charset="-128"/>
            </a:endParaRPr>
          </a:p>
        </p:txBody>
      </p:sp>
      <p:sp>
        <p:nvSpPr>
          <p:cNvPr id="20" name="正方形/長方形 33"/>
          <p:cNvSpPr>
            <a:spLocks noChangeArrowheads="1"/>
          </p:cNvSpPr>
          <p:nvPr/>
        </p:nvSpPr>
        <p:spPr bwMode="auto">
          <a:xfrm>
            <a:off x="2110185" y="1369933"/>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latin typeface="Meiryo UI" pitchFamily="50" charset="-128"/>
                <a:ea typeface="Meiryo UI" pitchFamily="50" charset="-128"/>
                <a:cs typeface="Meiryo UI" pitchFamily="50" charset="-128"/>
              </a:rPr>
              <a:t>成績</a:t>
            </a:r>
            <a:r>
              <a:rPr lang="ja-JP" altLang="en-US" sz="2000" dirty="0" smtClean="0">
                <a:latin typeface="Meiryo UI" pitchFamily="50" charset="-128"/>
                <a:ea typeface="Meiryo UI" pitchFamily="50" charset="-128"/>
                <a:cs typeface="Meiryo UI" pitchFamily="50" charset="-128"/>
              </a:rPr>
              <a:t>検索</a:t>
            </a:r>
            <a:r>
              <a:rPr lang="en-US" altLang="ja-JP" sz="2000" u="sng" dirty="0" smtClean="0">
                <a:solidFill>
                  <a:srgbClr val="FF0000"/>
                </a:solidFill>
                <a:latin typeface="Meiryo UI" pitchFamily="50" charset="-128"/>
                <a:ea typeface="Meiryo UI" pitchFamily="50" charset="-128"/>
                <a:cs typeface="Meiryo UI" pitchFamily="50" charset="-128"/>
              </a:rPr>
              <a:t>(</a:t>
            </a:r>
            <a:r>
              <a:rPr lang="ja-JP" altLang="en-US" sz="2000" u="sng" dirty="0">
                <a:solidFill>
                  <a:srgbClr val="FF0000"/>
                </a:solidFill>
                <a:latin typeface="Meiryo UI" pitchFamily="50" charset="-128"/>
                <a:ea typeface="Meiryo UI" pitchFamily="50" charset="-128"/>
                <a:cs typeface="Meiryo UI" pitchFamily="50" charset="-128"/>
              </a:rPr>
              <a:t>完成</a:t>
            </a:r>
            <a:r>
              <a:rPr lang="en-US" altLang="ja-JP" sz="2000" u="sng" dirty="0" smtClean="0">
                <a:solidFill>
                  <a:srgbClr val="FF0000"/>
                </a:solidFill>
                <a:latin typeface="Meiryo UI" pitchFamily="50" charset="-128"/>
                <a:ea typeface="Meiryo UI" pitchFamily="50" charset="-128"/>
                <a:cs typeface="Meiryo UI" pitchFamily="50" charset="-128"/>
              </a:rPr>
              <a:t>)</a:t>
            </a:r>
            <a:endParaRPr lang="en-US" altLang="ja-JP" sz="2000" u="sng" dirty="0">
              <a:solidFill>
                <a:srgbClr val="FF0000"/>
              </a:solidFill>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■授業</a:t>
            </a:r>
            <a:r>
              <a:rPr lang="ja-JP" altLang="en-US" sz="2000" dirty="0" smtClean="0">
                <a:latin typeface="Meiryo UI" pitchFamily="50" charset="-128"/>
                <a:ea typeface="Meiryo UI" pitchFamily="50" charset="-128"/>
                <a:cs typeface="Meiryo UI" pitchFamily="50" charset="-128"/>
              </a:rPr>
              <a:t>検索</a:t>
            </a:r>
            <a:r>
              <a:rPr lang="en-US" altLang="ja-JP" sz="2000" u="sng" dirty="0" smtClean="0">
                <a:solidFill>
                  <a:srgbClr val="FF0000"/>
                </a:solidFill>
                <a:latin typeface="Meiryo UI" pitchFamily="50" charset="-128"/>
                <a:ea typeface="Meiryo UI" pitchFamily="50" charset="-128"/>
                <a:cs typeface="Meiryo UI" pitchFamily="50" charset="-128"/>
              </a:rPr>
              <a:t>(</a:t>
            </a:r>
            <a:r>
              <a:rPr lang="ja-JP" altLang="en-US" sz="2000" u="sng" dirty="0">
                <a:solidFill>
                  <a:srgbClr val="FF0000"/>
                </a:solidFill>
                <a:latin typeface="Meiryo UI" pitchFamily="50" charset="-128"/>
                <a:ea typeface="Meiryo UI" pitchFamily="50" charset="-128"/>
                <a:cs typeface="Meiryo UI" pitchFamily="50" charset="-128"/>
              </a:rPr>
              <a:t>完成</a:t>
            </a:r>
            <a:r>
              <a:rPr lang="en-US" altLang="ja-JP" sz="2000" u="sng" dirty="0" smtClean="0">
                <a:solidFill>
                  <a:srgbClr val="FF0000"/>
                </a:solidFill>
                <a:latin typeface="Meiryo UI" pitchFamily="50" charset="-128"/>
                <a:ea typeface="Meiryo UI" pitchFamily="50" charset="-128"/>
                <a:cs typeface="Meiryo UI" pitchFamily="50" charset="-128"/>
              </a:rPr>
              <a:t>)</a:t>
            </a:r>
            <a:endParaRPr lang="en-US" altLang="ja-JP" sz="2000" u="sng" dirty="0">
              <a:solidFill>
                <a:srgbClr val="FF0000"/>
              </a:solidFill>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個人</a:t>
            </a:r>
            <a:r>
              <a:rPr lang="ja-JP" altLang="en-US" sz="2000" dirty="0" smtClean="0">
                <a:latin typeface="Meiryo UI" pitchFamily="50" charset="-128"/>
                <a:ea typeface="Meiryo UI" pitchFamily="50" charset="-128"/>
                <a:cs typeface="Meiryo UI" pitchFamily="50" charset="-128"/>
              </a:rPr>
              <a:t>情報</a:t>
            </a:r>
            <a:r>
              <a:rPr lang="ja-JP" altLang="en-US" sz="2000" dirty="0" smtClean="0">
                <a:latin typeface="Meiryo UI" pitchFamily="50" charset="-128"/>
                <a:ea typeface="Meiryo UI" pitchFamily="50" charset="-128"/>
                <a:cs typeface="Meiryo UI" pitchFamily="50" charset="-128"/>
              </a:rPr>
              <a:t>検索</a:t>
            </a:r>
            <a:r>
              <a:rPr lang="en-US" altLang="ja-JP" sz="2000" u="sng" dirty="0" smtClean="0">
                <a:solidFill>
                  <a:srgbClr val="FF0000"/>
                </a:solidFill>
                <a:latin typeface="Meiryo UI" pitchFamily="50" charset="-128"/>
                <a:ea typeface="Meiryo UI" pitchFamily="50" charset="-128"/>
                <a:cs typeface="Meiryo UI" pitchFamily="50" charset="-128"/>
              </a:rPr>
              <a:t>(</a:t>
            </a:r>
            <a:r>
              <a:rPr lang="ja-JP" altLang="en-US" sz="2000" u="sng" dirty="0">
                <a:solidFill>
                  <a:srgbClr val="FF0000"/>
                </a:solidFill>
                <a:latin typeface="Meiryo UI" pitchFamily="50" charset="-128"/>
                <a:ea typeface="Meiryo UI" pitchFamily="50" charset="-128"/>
                <a:cs typeface="Meiryo UI" pitchFamily="50" charset="-128"/>
              </a:rPr>
              <a:t>完成</a:t>
            </a:r>
            <a:r>
              <a:rPr lang="en-US" altLang="ja-JP" sz="2000" dirty="0" smtClean="0">
                <a:solidFill>
                  <a:srgbClr val="FF0000"/>
                </a:solidFill>
                <a:latin typeface="Meiryo UI" pitchFamily="50" charset="-128"/>
                <a:ea typeface="Meiryo UI" pitchFamily="50" charset="-128"/>
                <a:cs typeface="Meiryo UI" pitchFamily="50" charset="-128"/>
              </a:rPr>
              <a:t>)</a:t>
            </a:r>
            <a:endParaRPr lang="en-US" altLang="ja-JP" sz="2000" dirty="0">
              <a:solidFill>
                <a:srgbClr val="FF0000"/>
              </a:solidFill>
              <a:latin typeface="Meiryo UI" pitchFamily="50" charset="-128"/>
              <a:ea typeface="Meiryo UI" pitchFamily="50" charset="-128"/>
              <a:cs typeface="Meiryo UI" pitchFamily="50" charset="-128"/>
            </a:endParaRPr>
          </a:p>
        </p:txBody>
      </p:sp>
      <p:sp>
        <p:nvSpPr>
          <p:cNvPr id="21" name="正方形/長方形 33"/>
          <p:cNvSpPr>
            <a:spLocks noChangeArrowheads="1"/>
          </p:cNvSpPr>
          <p:nvPr/>
        </p:nvSpPr>
        <p:spPr bwMode="auto">
          <a:xfrm>
            <a:off x="2110186" y="3682344"/>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a:t>
            </a:r>
            <a:r>
              <a:rPr lang="ja-JP" altLang="en-US" sz="2000" b="1" u="sng" dirty="0" smtClean="0">
                <a:latin typeface="Meiryo UI" pitchFamily="50" charset="-128"/>
                <a:ea typeface="Meiryo UI" pitchFamily="50" charset="-128"/>
                <a:cs typeface="Meiryo UI" pitchFamily="50" charset="-128"/>
              </a:rPr>
              <a:t>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ビデオ</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学習</a:t>
            </a:r>
            <a:r>
              <a:rPr lang="en-US" altLang="ja-JP" sz="2000" u="sng" dirty="0" smtClean="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a:t>
            </a:r>
            <a:r>
              <a:rPr lang="ja-JP" altLang="en-US" sz="2000" u="sng" dirty="0" smtClean="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u="sng" dirty="0" smtClean="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a:t>
            </a:r>
            <a:endPar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ビデオレコード</a:t>
            </a:r>
            <a:r>
              <a:rPr lang="en-US" altLang="ja-JP"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ビデオ</a:t>
            </a:r>
            <a:r>
              <a:rPr lang="zh-CN" altLang="en-US"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管理</a:t>
            </a:r>
            <a:r>
              <a:rPr lang="en-US" altLang="zh-CN"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zh-CN" sz="2000" dirty="0" smtClean="0">
                <a:effectLst>
                  <a:outerShdw blurRad="38100" dist="38100" dir="2700000" algn="tl">
                    <a:srgbClr val="FFFFFF"/>
                  </a:outerShdw>
                </a:effectLst>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p:txBody>
      </p:sp>
      <p:sp>
        <p:nvSpPr>
          <p:cNvPr id="22" name="Text Box 29"/>
          <p:cNvSpPr txBox="1">
            <a:spLocks noChangeArrowheads="1"/>
          </p:cNvSpPr>
          <p:nvPr/>
        </p:nvSpPr>
        <p:spPr bwMode="auto">
          <a:xfrm>
            <a:off x="5442567" y="5242134"/>
            <a:ext cx="1665784" cy="646331"/>
          </a:xfrm>
          <a:prstGeom prst="rect">
            <a:avLst/>
          </a:prstGeom>
          <a:noFill/>
          <a:ln w="9525" algn="ctr">
            <a:noFill/>
            <a:miter lim="800000"/>
            <a:headEnd/>
            <a:tailEnd/>
          </a:ln>
        </p:spPr>
        <p:txBody>
          <a:bodyPr wrap="square">
            <a:spAutoFit/>
          </a:bodyPr>
          <a:lstStyle/>
          <a:p>
            <a:pPr algn="ctr">
              <a:spcBef>
                <a:spcPts val="0"/>
              </a:spcBef>
              <a:spcAft>
                <a:spcPts val="0"/>
              </a:spcAft>
              <a:defRPr/>
            </a:pPr>
            <a:r>
              <a:rPr lang="zh-CN" altLang="en-US"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学校</a:t>
            </a:r>
            <a:r>
              <a:rPr lang="ja-JP" altLang="en-US"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サービス</a:t>
            </a:r>
            <a:endParaRPr lang="en-US" altLang="ja-JP"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endParaRPr>
          </a:p>
          <a:p>
            <a:pPr algn="ctr">
              <a:spcBef>
                <a:spcPts val="0"/>
              </a:spcBef>
              <a:spcAft>
                <a:spcPts val="600"/>
              </a:spcAft>
              <a:defRPr/>
            </a:pPr>
            <a:r>
              <a:rPr lang="ja-JP" altLang="en-US"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データベース</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9459" y="1071055"/>
            <a:ext cx="1247903" cy="1247903"/>
          </a:xfrm>
          <a:prstGeom prst="rect">
            <a:avLst/>
          </a:prstGeom>
        </p:spPr>
      </p:pic>
      <p:cxnSp>
        <p:nvCxnSpPr>
          <p:cNvPr id="24" name="カギ線コネクタ 92"/>
          <p:cNvCxnSpPr>
            <a:cxnSpLocks noChangeShapeType="1"/>
            <a:endCxn id="23" idx="1"/>
          </p:cNvCxnSpPr>
          <p:nvPr/>
        </p:nvCxnSpPr>
        <p:spPr bwMode="auto">
          <a:xfrm rot="5400000" flipH="1" flipV="1">
            <a:off x="3847176" y="2628897"/>
            <a:ext cx="2836172" cy="968393"/>
          </a:xfrm>
          <a:prstGeom prst="bentConnector2">
            <a:avLst/>
          </a:prstGeom>
          <a:noFill/>
          <a:ln w="57150" algn="ctr">
            <a:solidFill>
              <a:srgbClr val="7030A0"/>
            </a:solidFill>
            <a:miter lim="800000"/>
            <a:headEnd/>
            <a:tailEnd type="arrow" w="med" len="med"/>
          </a:ln>
        </p:spPr>
      </p:cxnSp>
      <p:sp>
        <p:nvSpPr>
          <p:cNvPr id="39" name="正方形/長方形 33"/>
          <p:cNvSpPr>
            <a:spLocks noChangeArrowheads="1"/>
          </p:cNvSpPr>
          <p:nvPr/>
        </p:nvSpPr>
        <p:spPr bwMode="auto">
          <a:xfrm>
            <a:off x="8040121" y="1579883"/>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授業</a:t>
            </a:r>
            <a:r>
              <a:rPr lang="ja-JP" altLang="en-US" sz="2000" dirty="0" smtClean="0">
                <a:latin typeface="Meiryo UI" pitchFamily="50" charset="-128"/>
                <a:ea typeface="Meiryo UI" pitchFamily="50" charset="-128"/>
                <a:cs typeface="Meiryo UI" pitchFamily="50" charset="-128"/>
              </a:rPr>
              <a:t>管理</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■学部</a:t>
            </a:r>
            <a:r>
              <a:rPr lang="ja-JP" altLang="en-US" sz="2000" dirty="0" smtClean="0">
                <a:latin typeface="Meiryo UI" pitchFamily="50" charset="-128"/>
                <a:ea typeface="Meiryo UI" pitchFamily="50" charset="-128"/>
                <a:cs typeface="Meiryo UI" pitchFamily="50" charset="-128"/>
              </a:rPr>
              <a:t>管理</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endParaRPr lang="en-US" altLang="ja-JP" sz="2000" dirty="0" smtClean="0">
              <a:latin typeface="Meiryo UI" pitchFamily="50" charset="-128"/>
              <a:ea typeface="Meiryo UI" pitchFamily="50" charset="-128"/>
              <a:cs typeface="Meiryo UI" pitchFamily="50" charset="-128"/>
            </a:endParaRPr>
          </a:p>
        </p:txBody>
      </p:sp>
      <p:sp>
        <p:nvSpPr>
          <p:cNvPr id="40" name="正方形/長方形 33"/>
          <p:cNvSpPr>
            <a:spLocks noChangeArrowheads="1"/>
          </p:cNvSpPr>
          <p:nvPr/>
        </p:nvSpPr>
        <p:spPr bwMode="auto">
          <a:xfrm>
            <a:off x="8020663" y="3682344"/>
            <a:ext cx="2287301" cy="135053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教</a:t>
            </a:r>
            <a:r>
              <a:rPr lang="ja-JP" altLang="en-US" sz="2000" dirty="0" smtClean="0">
                <a:latin typeface="Meiryo UI" pitchFamily="50" charset="-128"/>
                <a:ea typeface="Meiryo UI" pitchFamily="50" charset="-128"/>
                <a:cs typeface="Meiryo UI" pitchFamily="50" charset="-128"/>
              </a:rPr>
              <a:t>員</a:t>
            </a:r>
            <a:r>
              <a:rPr lang="ja-JP" altLang="en-US" sz="2000" dirty="0" smtClean="0">
                <a:latin typeface="Meiryo UI" pitchFamily="50" charset="-128"/>
                <a:ea typeface="Meiryo UI" pitchFamily="50" charset="-128"/>
                <a:cs typeface="Meiryo UI" pitchFamily="50" charset="-128"/>
              </a:rPr>
              <a:t>管理</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a:t>
            </a:r>
            <a:r>
              <a:rPr lang="ja-JP" altLang="en-US" sz="2000" dirty="0" smtClean="0">
                <a:latin typeface="Meiryo UI" pitchFamily="50" charset="-128"/>
                <a:ea typeface="Meiryo UI" pitchFamily="50" charset="-128"/>
                <a:cs typeface="Meiryo UI" pitchFamily="50" charset="-128"/>
              </a:rPr>
              <a:t>管理</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開発中</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en-US" altLang="ja-JP" sz="2000" dirty="0" smtClean="0">
                <a:latin typeface="Meiryo UI" pitchFamily="50" charset="-128"/>
                <a:ea typeface="Meiryo UI" pitchFamily="50" charset="-128"/>
                <a:cs typeface="Meiryo UI" pitchFamily="50" charset="-128"/>
              </a:rPr>
              <a:t>CSV</a:t>
            </a:r>
            <a:r>
              <a:rPr lang="ja-JP" altLang="en-US" sz="2000" dirty="0" smtClean="0">
                <a:latin typeface="Meiryo UI" pitchFamily="50" charset="-128"/>
                <a:ea typeface="Meiryo UI" pitchFamily="50" charset="-128"/>
                <a:cs typeface="Meiryo UI" pitchFamily="50" charset="-128"/>
              </a:rPr>
              <a:t>出力</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開発</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中</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p:txBody>
      </p:sp>
      <p:sp>
        <p:nvSpPr>
          <p:cNvPr id="41" name="正方形/長方形 33"/>
          <p:cNvSpPr>
            <a:spLocks noChangeArrowheads="1"/>
          </p:cNvSpPr>
          <p:nvPr/>
        </p:nvSpPr>
        <p:spPr bwMode="auto">
          <a:xfrm>
            <a:off x="7983407" y="5605636"/>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a:t>
            </a:r>
            <a:r>
              <a:rPr lang="en-US" altLang="ja-JP" sz="2000" dirty="0" smtClean="0">
                <a:latin typeface="Meiryo UI" pitchFamily="50" charset="-128"/>
                <a:ea typeface="Meiryo UI" pitchFamily="50" charset="-128"/>
                <a:cs typeface="Meiryo UI" pitchFamily="50" charset="-128"/>
              </a:rPr>
              <a:t>Raspberry</a:t>
            </a:r>
            <a:r>
              <a:rPr lang="ja-JP" altLang="en-US" sz="2000" dirty="0" smtClean="0">
                <a:latin typeface="Meiryo UI" pitchFamily="50" charset="-128"/>
                <a:ea typeface="Meiryo UI" pitchFamily="50" charset="-128"/>
                <a:cs typeface="Meiryo UI" pitchFamily="50" charset="-128"/>
              </a:rPr>
              <a:t>管理</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a:latin typeface="Meiryo UI" pitchFamily="50" charset="-128"/>
              <a:ea typeface="Meiryo UI" pitchFamily="50" charset="-128"/>
              <a:cs typeface="Meiryo UI" pitchFamily="50" charset="-128"/>
            </a:endParaRPr>
          </a:p>
        </p:txBody>
      </p:sp>
      <p:sp>
        <p:nvSpPr>
          <p:cNvPr id="42" name="正方形/長方形 33"/>
          <p:cNvSpPr>
            <a:spLocks noChangeArrowheads="1"/>
          </p:cNvSpPr>
          <p:nvPr/>
        </p:nvSpPr>
        <p:spPr bwMode="auto">
          <a:xfrm>
            <a:off x="2069057" y="5364734"/>
            <a:ext cx="2287301" cy="1189325"/>
          </a:xfrm>
          <a:prstGeom prst="rect">
            <a:avLst/>
          </a:prstGeom>
          <a:noFill/>
          <a:ln w="9525" algn="ctr">
            <a:noFill/>
            <a:round/>
            <a:headEnd/>
            <a:tailEnd/>
          </a:ln>
        </p:spPr>
        <p:txBody>
          <a:bodyPr wrap="none" lIns="90000" tIns="46800" rIns="90000" bIns="46800"/>
          <a:lstStyle/>
          <a:p>
            <a:r>
              <a:rPr lang="ja-JP" altLang="en-US" sz="2000" b="1" u="sng" dirty="0">
                <a:latin typeface="Meiryo UI" pitchFamily="50" charset="-128"/>
                <a:ea typeface="Meiryo UI" pitchFamily="50" charset="-128"/>
                <a:cs typeface="Meiryo UI" pitchFamily="50" charset="-128"/>
              </a:rPr>
              <a:t>主な機能</a:t>
            </a:r>
            <a:endParaRPr lang="en-US" altLang="ja-JP" sz="2000" b="1" u="sng" dirty="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■学生と</a:t>
            </a:r>
            <a:r>
              <a:rPr lang="ja-JP" altLang="en-US" sz="2000" dirty="0" smtClean="0">
                <a:latin typeface="Meiryo UI" pitchFamily="50" charset="-128"/>
                <a:ea typeface="Meiryo UI" pitchFamily="50" charset="-128"/>
                <a:cs typeface="Meiryo UI" pitchFamily="50" charset="-128"/>
              </a:rPr>
              <a:t>教員の配信</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■学生と</a:t>
            </a:r>
            <a:r>
              <a:rPr lang="ja-JP" altLang="en-US" sz="2000" dirty="0" smtClean="0">
                <a:latin typeface="Meiryo UI" pitchFamily="50" charset="-128"/>
                <a:ea typeface="Meiryo UI" pitchFamily="50" charset="-128"/>
                <a:cs typeface="Meiryo UI" pitchFamily="50" charset="-128"/>
              </a:rPr>
              <a:t>管理者の配信</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完成</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r>
              <a:rPr lang="ja-JP" altLang="en-US" sz="2000" dirty="0" smtClean="0">
                <a:latin typeface="Meiryo UI" pitchFamily="50" charset="-128"/>
                <a:ea typeface="Meiryo UI" pitchFamily="50" charset="-128"/>
                <a:cs typeface="Meiryo UI" pitchFamily="50" charset="-128"/>
              </a:rPr>
              <a:t>■教員と</a:t>
            </a:r>
            <a:r>
              <a:rPr lang="ja-JP" altLang="en-US" sz="2000" dirty="0" smtClean="0">
                <a:latin typeface="Meiryo UI" pitchFamily="50" charset="-128"/>
                <a:ea typeface="Meiryo UI" pitchFamily="50" charset="-128"/>
                <a:cs typeface="Meiryo UI" pitchFamily="50" charset="-128"/>
              </a:rPr>
              <a:t>管理者の配信 </a:t>
            </a:r>
            <a:r>
              <a:rPr lang="en-US" altLang="ja-JP" sz="2000" dirty="0" smtClean="0">
                <a:latin typeface="Meiryo UI" pitchFamily="50" charset="-128"/>
                <a:ea typeface="Meiryo UI" pitchFamily="50" charset="-128"/>
                <a:cs typeface="Meiryo UI" pitchFamily="50" charset="-128"/>
              </a:rPr>
              <a:t>(</a:t>
            </a:r>
            <a:r>
              <a:rPr lang="ja-JP" altLang="en-US" sz="2000" u="sng" dirty="0">
                <a:solidFill>
                  <a:srgbClr val="FF0000"/>
                </a:solidFill>
                <a:effectLst>
                  <a:outerShdw blurRad="38100" dist="38100" dir="2700000" algn="tl">
                    <a:srgbClr val="FFFFFF"/>
                  </a:outerShdw>
                </a:effectLst>
                <a:latin typeface="Meiryo UI" pitchFamily="50" charset="-128"/>
                <a:ea typeface="Meiryo UI" pitchFamily="50" charset="-128"/>
                <a:cs typeface="Meiryo UI" pitchFamily="50" charset="-128"/>
              </a:rPr>
              <a:t>未実施</a:t>
            </a:r>
            <a:r>
              <a:rPr lang="en-US" altLang="ja-JP"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p:txBody>
      </p:sp>
      <p:pic>
        <p:nvPicPr>
          <p:cNvPr id="43" name="Picture 63" descr="F:\kamimura\クリップ画像\flat icon4\Data-Configuration-256.png"/>
          <p:cNvPicPr>
            <a:picLocks noChangeAspect="1" noChangeArrowheads="1"/>
          </p:cNvPicPr>
          <p:nvPr/>
        </p:nvPicPr>
        <p:blipFill>
          <a:blip r:embed="rId3" cstate="print">
            <a:duotone>
              <a:schemeClr val="accent1">
                <a:shade val="45000"/>
                <a:satMod val="135000"/>
              </a:schemeClr>
              <a:prstClr val="white"/>
            </a:duotone>
            <a:extLst/>
          </a:blip>
          <a:srcRect/>
          <a:stretch>
            <a:fillRect/>
          </a:stretch>
        </p:blipFill>
        <p:spPr bwMode="auto">
          <a:xfrm>
            <a:off x="5533866" y="2548308"/>
            <a:ext cx="1483185" cy="1483185"/>
          </a:xfrm>
          <a:prstGeom prst="rect">
            <a:avLst/>
          </a:prstGeom>
          <a:noFill/>
          <a:extLst/>
        </p:spPr>
      </p:pic>
      <p:sp>
        <p:nvSpPr>
          <p:cNvPr id="44" name="Text Box 29"/>
          <p:cNvSpPr txBox="1">
            <a:spLocks noChangeArrowheads="1"/>
          </p:cNvSpPr>
          <p:nvPr/>
        </p:nvSpPr>
        <p:spPr bwMode="auto">
          <a:xfrm>
            <a:off x="5318971" y="2581142"/>
            <a:ext cx="1598312" cy="584775"/>
          </a:xfrm>
          <a:prstGeom prst="rect">
            <a:avLst/>
          </a:prstGeom>
          <a:noFill/>
          <a:ln w="9525" algn="ctr">
            <a:noFill/>
            <a:miter lim="800000"/>
            <a:headEnd/>
            <a:tailEnd/>
          </a:ln>
        </p:spPr>
        <p:txBody>
          <a:bodyPr wrap="square">
            <a:spAutoFit/>
          </a:bodyPr>
          <a:lstStyle/>
          <a:p>
            <a:pPr algn="ctr">
              <a:spcBef>
                <a:spcPts val="0"/>
              </a:spcBef>
              <a:spcAft>
                <a:spcPts val="0"/>
              </a:spcAft>
              <a:defRPr/>
            </a:pPr>
            <a:r>
              <a:rPr lang="en-US" altLang="ja-JP" sz="16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Palms</a:t>
            </a:r>
            <a:r>
              <a:rPr lang="ja-JP" altLang="en-US" sz="1600" b="1" dirty="0" smtClean="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サービス</a:t>
            </a:r>
            <a:endParaRPr lang="en-US" altLang="ja-JP" sz="16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endParaRPr>
          </a:p>
          <a:p>
            <a:pPr algn="ctr">
              <a:spcBef>
                <a:spcPts val="0"/>
              </a:spcBef>
              <a:spcAft>
                <a:spcPts val="600"/>
              </a:spcAft>
              <a:defRPr/>
            </a:pPr>
            <a:r>
              <a:rPr lang="ja-JP" altLang="en-US" sz="1600" b="1" dirty="0">
                <a:effectLst>
                  <a:outerShdw blurRad="50800" dist="38100" dir="2700000" algn="tl" rotWithShape="0">
                    <a:schemeClr val="bg1">
                      <a:alpha val="40000"/>
                    </a:schemeClr>
                  </a:outerShdw>
                </a:effectLst>
                <a:latin typeface="Meiryo UI" pitchFamily="50" charset="-128"/>
                <a:ea typeface="Meiryo UI" pitchFamily="50" charset="-128"/>
                <a:cs typeface="Meiryo UI" pitchFamily="50" charset="-128"/>
              </a:rPr>
              <a:t>データベース</a:t>
            </a:r>
          </a:p>
        </p:txBody>
      </p:sp>
      <p:sp>
        <p:nvSpPr>
          <p:cNvPr id="31" name="角丸四角形 30"/>
          <p:cNvSpPr/>
          <p:nvPr/>
        </p:nvSpPr>
        <p:spPr>
          <a:xfrm>
            <a:off x="3681765" y="11549"/>
            <a:ext cx="5314574" cy="997141"/>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smtClean="0"/>
              <a:t>卒業研究</a:t>
            </a:r>
            <a:endParaRPr kumimoji="1" lang="en-US" altLang="ja-JP" sz="3200" dirty="0" smtClean="0"/>
          </a:p>
          <a:p>
            <a:pPr algn="ctr"/>
            <a:r>
              <a:rPr kumimoji="1" lang="ja-JP" altLang="en-US" sz="3200" dirty="0" smtClean="0"/>
              <a:t>－</a:t>
            </a:r>
            <a:r>
              <a:rPr lang="en-US" altLang="ja-JP" sz="3200" dirty="0" smtClean="0">
                <a:solidFill>
                  <a:schemeClr val="bg1"/>
                </a:solidFill>
                <a:latin typeface="Meiryo UI" panose="020B0604030504040204" pitchFamily="50" charset="-128"/>
                <a:ea typeface="Meiryo UI" panose="020B0604030504040204" pitchFamily="50" charset="-128"/>
              </a:rPr>
              <a:t>Palms</a:t>
            </a:r>
            <a:r>
              <a:rPr lang="ja-JP" altLang="en-US" sz="3200" dirty="0" smtClean="0">
                <a:solidFill>
                  <a:schemeClr val="bg1"/>
                </a:solidFill>
                <a:latin typeface="Meiryo UI" panose="020B0604030504040204" pitchFamily="50" charset="-128"/>
                <a:ea typeface="Meiryo UI" panose="020B0604030504040204" pitchFamily="50" charset="-128"/>
              </a:rPr>
              <a:t>システム</a:t>
            </a:r>
            <a:endParaRPr lang="en-US" altLang="ja-JP" sz="3200" dirty="0">
              <a:solidFill>
                <a:schemeClr val="bg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45" name="正方形/長方形 44"/>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spTree>
    <p:extLst>
      <p:ext uri="{BB962C8B-B14F-4D97-AF65-F5344CB8AC3E}">
        <p14:creationId xmlns:p14="http://schemas.microsoft.com/office/powerpoint/2010/main" val="346419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28" y="1052736"/>
            <a:ext cx="10307934" cy="5544616"/>
          </a:xfrm>
          <a:prstGeom prst="rect">
            <a:avLst/>
          </a:prstGeom>
        </p:spPr>
      </p:pic>
      <p:sp>
        <p:nvSpPr>
          <p:cNvPr id="5" name="正方形/長方形 4"/>
          <p:cNvSpPr/>
          <p:nvPr/>
        </p:nvSpPr>
        <p:spPr>
          <a:xfrm>
            <a:off x="693812" y="4437112"/>
            <a:ext cx="2376264" cy="288032"/>
          </a:xfrm>
          <a:prstGeom prst="rect">
            <a:avLst/>
          </a:prstGeom>
          <a:no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
        <p:nvSpPr>
          <p:cNvPr id="7" name="角丸四角形 6"/>
          <p:cNvSpPr/>
          <p:nvPr/>
        </p:nvSpPr>
        <p:spPr>
          <a:xfrm>
            <a:off x="3862164" y="116632"/>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授業スケジュール検索</a:t>
            </a:r>
            <a:endParaRPr lang="en-US" altLang="ja-JP" sz="4400" dirty="0">
              <a:latin typeface="Meiryo UI" pitchFamily="50" charset="-128"/>
              <a:ea typeface="Meiryo UI" pitchFamily="50" charset="-128"/>
              <a:cs typeface="Meiryo UI"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8956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28" y="1052736"/>
            <a:ext cx="10470252" cy="5544616"/>
          </a:xfrm>
          <a:prstGeom prst="rect">
            <a:avLst/>
          </a:prstGeom>
        </p:spPr>
      </p:pic>
      <p:sp>
        <p:nvSpPr>
          <p:cNvPr id="6" name="テキスト ボックス 5"/>
          <p:cNvSpPr txBox="1"/>
          <p:nvPr/>
        </p:nvSpPr>
        <p:spPr>
          <a:xfrm>
            <a:off x="405780" y="358871"/>
            <a:ext cx="10585176" cy="369332"/>
          </a:xfrm>
          <a:prstGeom prst="rect">
            <a:avLst/>
          </a:prstGeom>
          <a:noFill/>
          <a:ln>
            <a:noFill/>
          </a:ln>
        </p:spPr>
        <p:txBody>
          <a:bodyPr wrap="square" rtlCol="0" anchor="ctr" anchorCtr="1">
            <a:spAutoFit/>
          </a:bodyPr>
          <a:lstStyle/>
          <a:p>
            <a:r>
              <a:rPr lang="ja-JP" altLang="en-US" dirty="0" smtClean="0">
                <a:latin typeface="Meiryo UI" pitchFamily="50" charset="-128"/>
                <a:ea typeface="Meiryo UI" pitchFamily="50" charset="-128"/>
                <a:cs typeface="Meiryo UI" pitchFamily="50" charset="-128"/>
              </a:rPr>
              <a:t>　　</a:t>
            </a:r>
            <a:endParaRPr lang="en-US" altLang="ja-JP" sz="2800" dirty="0">
              <a:latin typeface="Meiryo UI" pitchFamily="50" charset="-128"/>
              <a:ea typeface="Meiryo UI" pitchFamily="50" charset="-128"/>
              <a:cs typeface="Meiryo UI" pitchFamily="50" charset="-128"/>
            </a:endParaRPr>
          </a:p>
        </p:txBody>
      </p:sp>
      <p:sp>
        <p:nvSpPr>
          <p:cNvPr id="7" name="角丸四角形 6"/>
          <p:cNvSpPr/>
          <p:nvPr/>
        </p:nvSpPr>
        <p:spPr>
          <a:xfrm>
            <a:off x="3631691" y="98382"/>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個人情報照会</a:t>
            </a:r>
            <a:endParaRPr lang="en-US" altLang="ja-JP" sz="3200" dirty="0">
              <a:latin typeface="Meiryo UI" pitchFamily="50" charset="-128"/>
              <a:ea typeface="Meiryo UI" pitchFamily="50" charset="-128"/>
              <a:cs typeface="Meiryo UI"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spTree>
    <p:extLst>
      <p:ext uri="{BB962C8B-B14F-4D97-AF65-F5344CB8AC3E}">
        <p14:creationId xmlns:p14="http://schemas.microsoft.com/office/powerpoint/2010/main" val="26880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20</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r>
              <a:rPr kumimoji="1" lang="en-US" altLang="ja-JP" dirty="0">
                <a:solidFill>
                  <a:schemeClr val="tx1"/>
                </a:solidFill>
              </a:rPr>
              <a:t>2</a:t>
            </a:r>
            <a:endParaRPr kumimoji="1" lang="ja-JP" altLang="en-US" dirty="0">
              <a:solidFill>
                <a:schemeClr val="tx1"/>
              </a:solidFill>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
        <p:nvSpPr>
          <p:cNvPr id="9" name="雲形吹き出し 8"/>
          <p:cNvSpPr/>
          <p:nvPr/>
        </p:nvSpPr>
        <p:spPr>
          <a:xfrm>
            <a:off x="6526460" y="538796"/>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en-US" sz="2800" dirty="0">
                <a:solidFill>
                  <a:schemeClr val="tx2"/>
                </a:solidFill>
                <a:latin typeface="Meiryo UI" panose="020B0604030504040204" pitchFamily="50" charset="-128"/>
                <a:ea typeface="Meiryo UI" panose="020B0604030504040204" pitchFamily="50" charset="-128"/>
              </a:rPr>
              <a:t>寂</a:t>
            </a:r>
            <a:r>
              <a:rPr lang="ja-JP" altLang="en-US" sz="2800" dirty="0" smtClean="0">
                <a:solidFill>
                  <a:schemeClr val="tx2"/>
                </a:solidFill>
                <a:latin typeface="Meiryo UI" panose="020B0604030504040204" pitchFamily="50" charset="-128"/>
                <a:ea typeface="Meiryo UI" panose="020B0604030504040204" pitchFamily="50" charset="-128"/>
              </a:rPr>
              <a:t>しい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
        <p:nvSpPr>
          <p:cNvPr id="18" name="正方形/長方形 1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30</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31</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32</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a:t>
            </a:r>
            <a:r>
              <a:rPr kumimoji="1" lang="en-US" altLang="ja-JP" dirty="0">
                <a:solidFill>
                  <a:schemeClr val="tx1"/>
                </a:solidFill>
              </a:rPr>
              <a:t>3</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53428" y="3843046"/>
            <a:ext cx="1997492" cy="3348372"/>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393" y="2030234"/>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2548</TotalTime>
  <Words>2260</Words>
  <Application>Microsoft Office PowerPoint</Application>
  <PresentationFormat>ユーザー設定</PresentationFormat>
  <Paragraphs>290</Paragraphs>
  <Slides>33</Slides>
  <Notes>33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157</cp:revision>
  <dcterms:created xsi:type="dcterms:W3CDTF">2018-01-17T04:01:36Z</dcterms:created>
  <dcterms:modified xsi:type="dcterms:W3CDTF">2018-01-24T07:47:44Z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